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57" r:id="rId3"/>
    <p:sldId id="258" r:id="rId4"/>
    <p:sldId id="283" r:id="rId5"/>
    <p:sldId id="294" r:id="rId6"/>
    <p:sldId id="295" r:id="rId7"/>
    <p:sldId id="288" r:id="rId8"/>
    <p:sldId id="290" r:id="rId9"/>
    <p:sldId id="291" r:id="rId10"/>
    <p:sldId id="292" r:id="rId11"/>
    <p:sldId id="293" r:id="rId12"/>
    <p:sldId id="289" r:id="rId13"/>
    <p:sldId id="282" r:id="rId14"/>
    <p:sldId id="284" r:id="rId15"/>
    <p:sldId id="285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8" r:id="rId25"/>
    <p:sldId id="269" r:id="rId26"/>
    <p:sldId id="297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6" r:id="rId40"/>
    <p:sldId id="287" r:id="rId41"/>
    <p:sldId id="26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A697-9D75-4DE8-8C28-1296A6CF43C1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3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4156"/>
            <a:ext cx="12192000" cy="6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4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4156"/>
            <a:ext cx="12192000" cy="6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5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4156"/>
            <a:ext cx="12192000" cy="6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4156"/>
            <a:ext cx="12192000" cy="6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1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8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5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7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94156"/>
            <a:ext cx="12192000" cy="6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lec.com.br/analise-de-riscos-e-seus-processos-saiba-o-que-e-e-como-aplica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ario.com.br/profissao/gestor-de-riscos-cbo-1421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dodomarketing.com.br/entrevistas/17006/boa-reputacao-de-marca-depende-do-relacionamento-com-stakeholders.html" TargetMode="External"/><Relationship Id="rId2" Type="http://schemas.openxmlformats.org/officeDocument/2006/relationships/hyperlink" Target="https://www.dpunion.com.br/blog/confira-10-dicas-para-evitar-os-acidentes-de-trabalho-na-sua-empres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ugueessaideia.com/gestao-de-fornecedore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neilpatel.com/br/como-fazer-marketing-digital-o-guia-passo-a-passo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ia.com.br/blog/gestao-de-recursos-humano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eescjr.com.br/2016/09/22/principais-motivos-da-reducao-de-venda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cionariofinanceiro.com/analise-de-risco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nt.org.br/imprensa/releases/5753-lancada-a-nova-versao-da-norma-iso-31000-gestao-de-riscos" TargetMode="External"/><Relationship Id="rId2" Type="http://schemas.openxmlformats.org/officeDocument/2006/relationships/hyperlink" Target="http://blog.pollonconsultoria.com.br/entenda-a-iso-90012015-e-como-implanta-la-na-empresa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brae.com.br/sites/PortalSebrae/artigos/economia-de-escala-gaste-menos-e-produza-mais,b23732f8d0cbf410VgnVCM1000004c00210aRCRD" TargetMode="External"/><Relationship Id="rId2" Type="http://schemas.openxmlformats.org/officeDocument/2006/relationships/hyperlink" Target="https://meusucesso.com/artigos/gestao/gestao-de-operacoes-5-fatores-para-um-desempenho-otimizado-1456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pt.wikipedia.org/wiki/Lideran%C3%A7a_autocr%C3%A1tica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ministradores.com.br/noticias/negocios/vestir-a-camisa-da-empresa-ate-que-ponto-isso-e-possivel/6837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deavor.org.br/compliance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gi.com.br/novidades/instabilidade-economica-oportunidade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cao-executiva.fgv.br/cursos/online/curta-media-duracao-online/gerenciamento-de-riscos-em-projetos-1" TargetMode="External"/><Relationship Id="rId2" Type="http://schemas.openxmlformats.org/officeDocument/2006/relationships/hyperlink" Target="https://posdigital.pucpr.br/cursos/gestao-de-risco-compliance-e-auditori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gc.org.br/cursos/gestao-de-riscos-corporativos-online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taipa.com.br/blog/gestao-de-riscos-corporativos-por-que-ela-e-importante" TargetMode="External"/><Relationship Id="rId3" Type="http://schemas.openxmlformats.org/officeDocument/2006/relationships/hyperlink" Target="https://www.linkedin.com/pulse/o-perfil-do-gestor-de-riscos-luciano-marques-ces-cpsi-mbs-mba/?originalSubdomain=pt" TargetMode="External"/><Relationship Id="rId7" Type="http://schemas.openxmlformats.org/officeDocument/2006/relationships/hyperlink" Target="https://www.onze.com.br/blog/gerenciamento-de-riscos/" TargetMode="External"/><Relationship Id="rId2" Type="http://schemas.openxmlformats.org/officeDocument/2006/relationships/hyperlink" Target="https://fia.com.br/blog/o-que-e-gestao-de-risc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gurancatemfuturo.com.br/index.php/home/gerenciamento-de-riscos/a-matriz-de-risco/" TargetMode="External"/><Relationship Id="rId5" Type="http://schemas.openxmlformats.org/officeDocument/2006/relationships/hyperlink" Target="https://lec.com.br/matriz-de-risco/" TargetMode="External"/><Relationship Id="rId4" Type="http://schemas.openxmlformats.org/officeDocument/2006/relationships/hyperlink" Target="https://www.poder360.com.br/conteudo-patrocinado/empresas-de-maior-porte-apostam-mais-em-gestao-de-risco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lec.com.br/7-tomada-de-decisao-etica-com-alexandre-serpa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24835"/>
            <a:ext cx="9144000" cy="2387600"/>
          </a:xfrm>
        </p:spPr>
        <p:txBody>
          <a:bodyPr/>
          <a:lstStyle/>
          <a:p>
            <a:r>
              <a:rPr lang="pt-BR" dirty="0"/>
              <a:t>Gestão de riscos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Clenio </a:t>
            </a:r>
            <a:r>
              <a:rPr lang="pt-BR" dirty="0" err="1"/>
              <a:t>emidio</a:t>
            </a:r>
            <a:endParaRPr lang="pt-BR" dirty="0"/>
          </a:p>
          <a:p>
            <a:r>
              <a:rPr lang="pt-BR" dirty="0" err="1"/>
              <a:t>Esp.Gov.ti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6817"/>
            <a:ext cx="5213268" cy="34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8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8195" y="697469"/>
            <a:ext cx="10515600" cy="5062396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/>
              <a:t>Conheça bem a organização</a:t>
            </a:r>
          </a:p>
          <a:p>
            <a:r>
              <a:rPr lang="pt-BR" b="1" dirty="0"/>
              <a:t>Avalie as normas</a:t>
            </a:r>
          </a:p>
          <a:p>
            <a:r>
              <a:rPr lang="pt-BR" b="1" dirty="0"/>
              <a:t>Mapeie os riscos</a:t>
            </a:r>
          </a:p>
          <a:p>
            <a:pPr lvl="1"/>
            <a:r>
              <a:rPr lang="pt-BR" dirty="0"/>
              <a:t>levantamento de tudo que pode ser considerado um risco para a empresa, tratando-se de gestão e operação. Mesmo que naquele momento a probabilidade de haver ameaças seja baixa, não deixe de considerar a </a:t>
            </a:r>
            <a:r>
              <a:rPr lang="pt-BR" dirty="0">
                <a:hlinkClick r:id="rId2"/>
              </a:rPr>
              <a:t>análise dos riscos</a:t>
            </a:r>
            <a:r>
              <a:rPr lang="pt-BR" dirty="0"/>
              <a:t> em conjunto com as outras ocorrências levantadas</a:t>
            </a:r>
          </a:p>
          <a:p>
            <a:r>
              <a:rPr lang="pt-BR" b="1" dirty="0"/>
              <a:t>Realize as entrevistas</a:t>
            </a:r>
          </a:p>
          <a:p>
            <a:pPr lvl="1"/>
            <a:r>
              <a:rPr lang="pt-BR" dirty="0"/>
              <a:t>pessoas que executam diariamente as atividades e circulam pela empresa, para ajudar a confirmar ou complementar o levantamento dos riscos mapeados.</a:t>
            </a:r>
          </a:p>
          <a:p>
            <a:pPr lvl="1"/>
            <a:endParaRPr lang="pt-BR" b="1" dirty="0"/>
          </a:p>
          <a:p>
            <a:pPr marL="228600" lvl="1">
              <a:spcBef>
                <a:spcPts val="1000"/>
              </a:spcBef>
            </a:pPr>
            <a:r>
              <a:rPr lang="pt-BR" sz="2800" b="1" dirty="0"/>
              <a:t>Crie a matriz de impacto e probabilidade</a:t>
            </a:r>
          </a:p>
          <a:p>
            <a:pPr marL="228600" lvl="1">
              <a:spcBef>
                <a:spcPts val="1000"/>
              </a:spcBef>
            </a:pPr>
            <a:r>
              <a:rPr lang="pt-BR" sz="2800" b="1" dirty="0"/>
              <a:t>Baseie-se no grau de risco inerente</a:t>
            </a:r>
          </a:p>
          <a:p>
            <a:pPr marL="228600" lvl="1">
              <a:spcBef>
                <a:spcPts val="1000"/>
              </a:spcBef>
            </a:pPr>
            <a:endParaRPr lang="pt-BR" sz="2800" b="1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9813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4266" y="351388"/>
            <a:ext cx="10515600" cy="4351338"/>
          </a:xfrm>
        </p:spPr>
        <p:txBody>
          <a:bodyPr/>
          <a:lstStyle/>
          <a:p>
            <a:r>
              <a:rPr lang="pt-BR" dirty="0"/>
              <a:t>A empresa que utiliza a matriz de risco como uma ferramenta de gestão estará priorizando as práticas saudáveis e caminhando um passo à frente da concorrência — um comportamento essencial para quem deseja alcançar a vantagem competitiva.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CBA6BA-60D0-450B-655F-77B8C4E6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89" y="2048360"/>
            <a:ext cx="9890153" cy="39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3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77" y="-24441"/>
            <a:ext cx="11610923" cy="298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um Gestor de Risco?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Planejam, dirigem e controlam os recursos e as atividades de uma organização, com o objetivo de minimizar o impacto financeiro da materialização dos riscos. Para cumprir o seu objetivo, o Gestor de Riscos precisa entender o modelo de negócios, da cadeia de valor e as estratégias da empresa</a:t>
            </a:r>
          </a:p>
          <a:p>
            <a:pPr lvl="1"/>
            <a:r>
              <a:rPr lang="pt-BR" dirty="0"/>
              <a:t>A Classificação Brasileira de Ocupações do Ministério do Trabalho traz a função de Gerente de Riscos (Cód.: 1421-10), que possui a seguinte descrição primária:</a:t>
            </a:r>
          </a:p>
          <a:p>
            <a:r>
              <a:rPr lang="pt-BR" dirty="0"/>
              <a:t>Exercem a gerência dos serviços administrativos, das operações financeiras e dos riscos em empresas industriais, comerciais, agrícolas, públicas, de educação e de serviços, incluindo-se as do setor bancário. Gerenciam recursos humanos, administram recursos materiais e serviços terceirizados de sua área de competência. Planejam, dirigem e controlam os recursos e as atividades de uma organização, com o objetivo de minimizar o impacto financeiro da materialização dos riscos.</a:t>
            </a:r>
          </a:p>
        </p:txBody>
      </p:sp>
    </p:spTree>
    <p:extLst>
      <p:ext uri="{BB962C8B-B14F-4D97-AF65-F5344CB8AC3E}">
        <p14:creationId xmlns:p14="http://schemas.microsoft.com/office/powerpoint/2010/main" val="317796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Perfil de um Gestor de Riscos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Comunicação(habilidade)</a:t>
            </a:r>
          </a:p>
          <a:p>
            <a:r>
              <a:rPr lang="pt-BR" dirty="0"/>
              <a:t>Liderança(sinergia nos grupos de trabalho)</a:t>
            </a:r>
          </a:p>
          <a:p>
            <a:r>
              <a:rPr lang="pt-BR" dirty="0"/>
              <a:t>Equilíbrio(Entre riscos e oportunidades)</a:t>
            </a:r>
          </a:p>
          <a:p>
            <a:r>
              <a:rPr lang="pt-BR" dirty="0"/>
              <a:t>Analítico (trabalhar com uma grande quantidade de dados e informações – Pensar crítico)</a:t>
            </a:r>
          </a:p>
          <a:p>
            <a:r>
              <a:rPr lang="pt-BR" dirty="0"/>
              <a:t>Didático – Capacidade de ensinar</a:t>
            </a:r>
          </a:p>
          <a:p>
            <a:r>
              <a:rPr lang="pt-BR" dirty="0"/>
              <a:t>Conhecimento técnico(amplo conhecimento do mercado)</a:t>
            </a:r>
          </a:p>
          <a:p>
            <a:pPr lvl="1"/>
            <a:r>
              <a:rPr lang="pt-BR" dirty="0"/>
              <a:t>Necessita ter uma boa noção em mapeamento de processos, pois é através da análise dos diversos processos que identificará os riscos e seus fatores</a:t>
            </a:r>
          </a:p>
          <a:p>
            <a:r>
              <a:rPr lang="pt-BR" dirty="0"/>
              <a:t>Visão holística(visão do todo – cadeia de valor e as engrenagens dos processos)</a:t>
            </a:r>
          </a:p>
          <a:p>
            <a:pPr lvl="1"/>
            <a:r>
              <a:rPr lang="pt-BR" dirty="0"/>
              <a:t>ajuda na melhor compreensão de como as ações executadas em um determinado setor podem influenciar outras ações em outros setores, assim como os resultados e impactos que esta inter-relação pode trazer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55DADC-35FE-E566-9BD3-CBB63ED4E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2" y="-1"/>
            <a:ext cx="4540898" cy="25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48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5604" y="323396"/>
            <a:ext cx="10515600" cy="4351338"/>
          </a:xfrm>
        </p:spPr>
        <p:txBody>
          <a:bodyPr/>
          <a:lstStyle/>
          <a:p>
            <a:r>
              <a:rPr lang="pt-BR" b="1" dirty="0"/>
              <a:t>Multidisciplinaridade(</a:t>
            </a:r>
            <a:r>
              <a:rPr lang="pt-BR" dirty="0"/>
              <a:t>levantamento de todos os riscos do negócio)</a:t>
            </a:r>
          </a:p>
          <a:p>
            <a:r>
              <a:rPr lang="pt-BR" dirty="0"/>
              <a:t>Pessoas movem processos, processos movem empresas e empresas movem a economia e o desenvolvimento de uma cidade, um estado, um país. Portanto concluímos também que o Gestor de Riscos é peça chave para a economia e o desenvolvimento de uma sociedade.</a:t>
            </a:r>
          </a:p>
          <a:p>
            <a:endParaRPr lang="pt-BR" b="1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189CDD-066A-5CD6-0682-13BCCE93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045" y="2506661"/>
            <a:ext cx="5050972" cy="37882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EC5BEA-0B88-CCA9-5234-B84505419684}"/>
              </a:ext>
            </a:extLst>
          </p:cNvPr>
          <p:cNvSpPr txBox="1"/>
          <p:nvPr/>
        </p:nvSpPr>
        <p:spPr>
          <a:xfrm>
            <a:off x="2484224" y="6294890"/>
            <a:ext cx="747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https://www.salario.com.br/profissao/gestor-de-riscos-cbo-142110/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484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Risco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16281"/>
            <a:ext cx="10515600" cy="506068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pt-BR" dirty="0"/>
              <a:t>O risco é um </a:t>
            </a:r>
            <a:r>
              <a:rPr lang="pt-BR" b="1" dirty="0"/>
              <a:t>efeito da incerteza</a:t>
            </a:r>
            <a:r>
              <a:rPr lang="pt-BR" dirty="0"/>
              <a:t>, um desvio em relação ao curso e objetivos esperados pelos gestores.</a:t>
            </a:r>
          </a:p>
          <a:p>
            <a:pPr fontAlgn="base"/>
            <a:r>
              <a:rPr lang="pt-BR" dirty="0"/>
              <a:t>Ele pode ser um evento, uma circunstância ou uma condição futura.</a:t>
            </a:r>
          </a:p>
          <a:p>
            <a:pPr lvl="1" fontAlgn="base"/>
            <a:r>
              <a:rPr lang="pt-BR" b="1" dirty="0">
                <a:hlinkClick r:id="rId2"/>
              </a:rPr>
              <a:t>Acidente de trabalho</a:t>
            </a:r>
            <a:endParaRPr lang="pt-BR" dirty="0"/>
          </a:p>
          <a:p>
            <a:pPr lvl="1" fontAlgn="base"/>
            <a:r>
              <a:rPr lang="pt-BR" dirty="0"/>
              <a:t>Acidente ambiental</a:t>
            </a:r>
          </a:p>
          <a:p>
            <a:pPr lvl="1" fontAlgn="base"/>
            <a:r>
              <a:rPr lang="pt-BR" dirty="0"/>
              <a:t>Fraude financeira cometida por um parceiro</a:t>
            </a:r>
          </a:p>
          <a:p>
            <a:pPr lvl="1" fontAlgn="base"/>
            <a:r>
              <a:rPr lang="pt-BR" dirty="0"/>
              <a:t>Perda de funcionário-chave na organização</a:t>
            </a:r>
          </a:p>
          <a:p>
            <a:pPr lvl="1" fontAlgn="base"/>
            <a:r>
              <a:rPr lang="pt-BR" dirty="0"/>
              <a:t>Evento que virou notícia e fez cair a </a:t>
            </a:r>
            <a:r>
              <a:rPr lang="pt-BR" b="1" dirty="0">
                <a:hlinkClick r:id="rId3"/>
              </a:rPr>
              <a:t>reputação da marca</a:t>
            </a:r>
            <a:endParaRPr lang="pt-BR" dirty="0"/>
          </a:p>
          <a:p>
            <a:pPr lvl="1" fontAlgn="base"/>
            <a:r>
              <a:rPr lang="pt-BR" dirty="0"/>
              <a:t>Problema na logística de distribuição</a:t>
            </a:r>
          </a:p>
          <a:p>
            <a:pPr lvl="1" fontAlgn="base"/>
            <a:r>
              <a:rPr lang="pt-BR" dirty="0"/>
              <a:t>Perda de estoque</a:t>
            </a:r>
          </a:p>
          <a:p>
            <a:pPr lvl="1" fontAlgn="base"/>
            <a:r>
              <a:rPr lang="pt-BR" dirty="0"/>
              <a:t>Dificuldade para obter crédito</a:t>
            </a:r>
          </a:p>
          <a:p>
            <a:pPr lvl="1" fontAlgn="base"/>
            <a:r>
              <a:rPr lang="pt-BR" b="1" dirty="0">
                <a:hlinkClick r:id="rId4"/>
              </a:rPr>
              <a:t>Falta de fornecedor</a:t>
            </a:r>
            <a:endParaRPr lang="pt-BR" dirty="0"/>
          </a:p>
          <a:p>
            <a:pPr lvl="1" fontAlgn="base"/>
            <a:r>
              <a:rPr lang="pt-BR" dirty="0"/>
              <a:t>Elevação nos custos de produção</a:t>
            </a:r>
          </a:p>
          <a:p>
            <a:pPr lvl="1" fontAlgn="base"/>
            <a:r>
              <a:rPr lang="pt-BR" dirty="0"/>
              <a:t>Processos judiciais</a:t>
            </a:r>
          </a:p>
          <a:p>
            <a:pPr lvl="1" fontAlgn="base"/>
            <a:r>
              <a:rPr lang="pt-BR" dirty="0"/>
              <a:t>Risco de mercado(variações de preço)</a:t>
            </a:r>
          </a:p>
          <a:p>
            <a:pPr lvl="1" fontAlgn="base"/>
            <a:r>
              <a:rPr lang="pt-BR" dirty="0"/>
              <a:t>Risco de liquidez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8398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B5D9863-E459-F6B0-06B9-C2075A1A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Origem</a:t>
            </a:r>
            <a:r>
              <a:rPr lang="en-US" dirty="0"/>
              <a:t> do </a:t>
            </a:r>
            <a:r>
              <a:rPr lang="en-US" dirty="0" err="1"/>
              <a:t>Risco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algn="just" fontAlgn="base"/>
            <a:r>
              <a:rPr lang="pt-BR" sz="2000" dirty="0"/>
              <a:t>A origem do risco pode ser de ordem financeira (externa ou interna), operacional, relacionada a falhas humanas, incompetência gerencial ou puro azar.</a:t>
            </a:r>
          </a:p>
          <a:p>
            <a:pPr algn="just" fontAlgn="base"/>
            <a:r>
              <a:rPr lang="pt-BR" sz="2000" dirty="0"/>
              <a:t>Reconhecer essa origem é importante, mas a função da gestão de risco não é buscar justificativas, e sim agir para que esses riscos não se convertam em </a:t>
            </a:r>
            <a:r>
              <a:rPr lang="pt-BR" sz="2000" b="1" dirty="0"/>
              <a:t>consequências negativas</a:t>
            </a:r>
            <a:r>
              <a:rPr lang="pt-BR" sz="2000" dirty="0"/>
              <a:t> para a organização.</a:t>
            </a:r>
          </a:p>
          <a:p>
            <a:pPr algn="just" fontAlgn="base"/>
            <a:r>
              <a:rPr lang="pt-BR" sz="2000" dirty="0"/>
              <a:t>Caso já tenham se convertido, o trabalho deve se dar no sentido de amenizar essas consequências, administrar a possível crise e gerar ações para evitar que o mesmo se repita no futuro.</a:t>
            </a:r>
          </a:p>
          <a:p>
            <a:pPr algn="just"/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469E10-2715-551C-CF3D-20A6A329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507" y="1790319"/>
            <a:ext cx="5181600" cy="3277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903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Componentes Do Risco</a:t>
            </a:r>
            <a:br>
              <a:rPr lang="pt-BR" dirty="0"/>
            </a:br>
            <a:br>
              <a:rPr lang="pt-BR" dirty="0"/>
            </a:br>
            <a:r>
              <a:rPr lang="pt-BR" sz="3100" dirty="0"/>
              <a:t>Um risco costuma ter três componentes: um </a:t>
            </a:r>
            <a:r>
              <a:rPr lang="pt-BR" sz="3100" b="1" dirty="0"/>
              <a:t>evento</a:t>
            </a:r>
            <a:r>
              <a:rPr lang="pt-BR" sz="3100" dirty="0"/>
              <a:t>, uma </a:t>
            </a:r>
            <a:r>
              <a:rPr lang="pt-BR" sz="3100" b="1" dirty="0"/>
              <a:t>consequência</a:t>
            </a:r>
            <a:r>
              <a:rPr lang="pt-BR" sz="3100" dirty="0"/>
              <a:t> e uma </a:t>
            </a:r>
            <a:r>
              <a:rPr lang="pt-BR" sz="3100" b="1" dirty="0"/>
              <a:t>causa</a:t>
            </a:r>
            <a:r>
              <a:rPr lang="pt-BR" sz="3100" dirty="0"/>
              <a:t>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624447"/>
            <a:ext cx="10515600" cy="3552516"/>
          </a:xfrm>
        </p:spPr>
        <p:txBody>
          <a:bodyPr/>
          <a:lstStyle/>
          <a:p>
            <a:pPr fontAlgn="base"/>
            <a:r>
              <a:rPr lang="pt-BR" b="1" dirty="0"/>
              <a:t>Exemplo 01</a:t>
            </a:r>
          </a:p>
          <a:p>
            <a:pPr fontAlgn="base"/>
            <a:r>
              <a:rPr lang="pt-BR" dirty="0"/>
              <a:t>Imagine que o telhado do depósito de uma fábrica tem um problema e não consegue impedir que entre água da chuva, molhando os produtos.</a:t>
            </a:r>
          </a:p>
          <a:p>
            <a:pPr lvl="1" fontAlgn="base"/>
            <a:r>
              <a:rPr lang="pt-BR" b="1" dirty="0"/>
              <a:t>Evento</a:t>
            </a:r>
            <a:r>
              <a:rPr lang="pt-BR" dirty="0"/>
              <a:t>: chuva.</a:t>
            </a:r>
          </a:p>
          <a:p>
            <a:pPr lvl="1" fontAlgn="base"/>
            <a:r>
              <a:rPr lang="pt-BR" b="1" dirty="0"/>
              <a:t>Consequência</a:t>
            </a:r>
            <a:r>
              <a:rPr lang="pt-BR" dirty="0"/>
              <a:t>: perda de produtos do estoque.</a:t>
            </a:r>
          </a:p>
          <a:p>
            <a:pPr lvl="1" fontAlgn="base"/>
            <a:r>
              <a:rPr lang="pt-BR" b="1" dirty="0"/>
              <a:t>Causa</a:t>
            </a:r>
            <a:r>
              <a:rPr lang="pt-BR" dirty="0"/>
              <a:t>: falta de manutenção do telhado.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2955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Exemplo 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Um funcionário do setor de comunicação pediu o desligamento da empresa e as </a:t>
            </a:r>
            <a:r>
              <a:rPr lang="pt-BR" b="1" dirty="0">
                <a:hlinkClick r:id="rId2"/>
              </a:rPr>
              <a:t>campanhas de marketing digital</a:t>
            </a:r>
            <a:r>
              <a:rPr lang="pt-BR" dirty="0"/>
              <a:t> que ele planejava deixaram de ser executadas porque ninguém sabia como fazê-lo.</a:t>
            </a:r>
          </a:p>
          <a:p>
            <a:pPr lvl="1" fontAlgn="base"/>
            <a:r>
              <a:rPr lang="pt-BR" b="1" dirty="0"/>
              <a:t>Evento</a:t>
            </a:r>
            <a:r>
              <a:rPr lang="pt-BR" dirty="0"/>
              <a:t>: desligamento de um colaborador.</a:t>
            </a:r>
          </a:p>
          <a:p>
            <a:pPr lvl="1" fontAlgn="base"/>
            <a:r>
              <a:rPr lang="pt-BR" b="1" dirty="0"/>
              <a:t>Consequência</a:t>
            </a:r>
            <a:r>
              <a:rPr lang="pt-BR" dirty="0"/>
              <a:t>: interrupção no planejamento de comunicação online da empresa.</a:t>
            </a:r>
          </a:p>
          <a:p>
            <a:pPr lvl="1" fontAlgn="base"/>
            <a:r>
              <a:rPr lang="pt-BR" b="1" dirty="0"/>
              <a:t>Causa</a:t>
            </a:r>
            <a:r>
              <a:rPr lang="pt-BR" dirty="0"/>
              <a:t>: falta de documentação quanto ao processo de criação das campanhas de marketing digital.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610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gerenciamento de risco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gestão de risco é o conjunto de atividades coordenadas que têm o objetivo de </a:t>
            </a:r>
            <a:r>
              <a:rPr lang="pt-BR" b="1" dirty="0"/>
              <a:t>gerenciar e controlar</a:t>
            </a:r>
            <a:r>
              <a:rPr lang="pt-BR" dirty="0"/>
              <a:t> uma organização em relação a potenciais ameaças, seja qual for a sua manifestação.</a:t>
            </a:r>
          </a:p>
          <a:p>
            <a:r>
              <a:rPr lang="pt-BR" dirty="0"/>
              <a:t>Isso implica no planejamento e uso dos </a:t>
            </a:r>
            <a:r>
              <a:rPr lang="pt-BR" b="1" dirty="0">
                <a:hlinkClick r:id="rId2"/>
              </a:rPr>
              <a:t>recursos humanos</a:t>
            </a:r>
            <a:r>
              <a:rPr lang="pt-BR" dirty="0"/>
              <a:t> e materiais para minimizar os riscos ou, então, tratá-los.</a:t>
            </a:r>
          </a:p>
          <a:p>
            <a:r>
              <a:rPr lang="pt-BR" dirty="0"/>
              <a:t>É uma estratégia que envolve um trabalho </a:t>
            </a:r>
            <a:r>
              <a:rPr lang="pt-BR" b="1" dirty="0"/>
              <a:t>preventivo</a:t>
            </a:r>
            <a:r>
              <a:rPr lang="pt-BR" dirty="0"/>
              <a:t> de se antecipar a possíveis situações e considerar a prática como parte dos processos da empresa.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6472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t-BR" b="1" dirty="0"/>
              <a:t>Exemplo 3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9CF476-730D-0FF2-0298-F165C128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0337"/>
            <a:ext cx="5181600" cy="3121913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1" fontAlgn="base"/>
            <a:r>
              <a:rPr lang="pt-BR" sz="2800"/>
              <a:t>Com a alta do dólar, os custos de produção aumentam, e é necessário passar isso para o consumidor, cobrando mais pelos produtos.</a:t>
            </a:r>
          </a:p>
          <a:p>
            <a:pPr lvl="1" fontAlgn="base"/>
            <a:r>
              <a:rPr lang="pt-BR" sz="2800" b="1"/>
              <a:t>Evento</a:t>
            </a:r>
            <a:r>
              <a:rPr lang="pt-BR" sz="2800"/>
              <a:t>: aumento nos custos de produção.</a:t>
            </a:r>
          </a:p>
          <a:p>
            <a:pPr lvl="1" fontAlgn="base"/>
            <a:r>
              <a:rPr lang="pt-BR" sz="2800" b="1"/>
              <a:t>Consequência</a:t>
            </a:r>
            <a:r>
              <a:rPr lang="pt-BR" sz="2800"/>
              <a:t>: aumento no preço de venda.</a:t>
            </a:r>
          </a:p>
          <a:p>
            <a:pPr lvl="1" fontAlgn="base"/>
            <a:r>
              <a:rPr lang="pt-BR" sz="2800" b="1"/>
              <a:t>Causa</a:t>
            </a:r>
            <a:r>
              <a:rPr lang="pt-BR" sz="2800"/>
              <a:t>: alta do dólar.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399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Note que a origem do risco pode variar.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pt-BR" dirty="0"/>
              <a:t>Nos exemplos 1 e 2, ele existe por negligência dos gestores, que não fizeram a manutenção do depósito e não se preocuparam em estabelecer um processo de documentação das atividades realizadas na empresa.</a:t>
            </a:r>
          </a:p>
          <a:p>
            <a:pPr fontAlgn="base"/>
            <a:r>
              <a:rPr lang="pt-BR" dirty="0"/>
              <a:t>Já no terceiro exemplo, supõe-se que o preço dos insumos adquiridos para a produção da empresa variam conforme o câmbio, uma volatilidade que não há como impedir.</a:t>
            </a:r>
          </a:p>
          <a:p>
            <a:pPr fontAlgn="base"/>
            <a:r>
              <a:rPr lang="pt-BR" dirty="0"/>
              <a:t>Isso não significa que não possam ser planejadas ações para </a:t>
            </a:r>
            <a:r>
              <a:rPr lang="pt-BR" b="1" dirty="0"/>
              <a:t>evitar a consequência prevista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Ainda no exemplo 3, o aumento no preço pode resultar em </a:t>
            </a:r>
            <a:r>
              <a:rPr lang="pt-BR" b="1" dirty="0">
                <a:hlinkClick r:id="rId2"/>
              </a:rPr>
              <a:t>diminuição nas vendas</a:t>
            </a:r>
            <a:r>
              <a:rPr lang="pt-BR" dirty="0"/>
              <a:t>, entre outras possibilidades.</a:t>
            </a:r>
          </a:p>
        </p:txBody>
      </p:sp>
    </p:spTree>
    <p:extLst>
      <p:ext uri="{BB962C8B-B14F-4D97-AF65-F5344CB8AC3E}">
        <p14:creationId xmlns:p14="http://schemas.microsoft.com/office/powerpoint/2010/main" val="63624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Etapas Fundamentais Para A Gestão De Riscos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pt-BR" dirty="0"/>
              <a:t>Organização Do Ambiente</a:t>
            </a:r>
          </a:p>
          <a:p>
            <a:pPr lvl="1" fontAlgn="base"/>
            <a:r>
              <a:rPr lang="pt-BR" dirty="0"/>
              <a:t>Definir o</a:t>
            </a:r>
            <a:r>
              <a:rPr lang="pt-BR" b="1" dirty="0"/>
              <a:t> funcionário ou setor responsável </a:t>
            </a:r>
            <a:r>
              <a:rPr lang="pt-BR" dirty="0"/>
              <a:t>pela gestão de risco, garantir a sua capacitação na área e definir processos permanentes.</a:t>
            </a:r>
          </a:p>
          <a:p>
            <a:pPr fontAlgn="base"/>
            <a:r>
              <a:rPr lang="pt-BR" dirty="0"/>
              <a:t>Identificação Dos Riscos</a:t>
            </a:r>
          </a:p>
          <a:p>
            <a:pPr lvl="1" fontAlgn="base"/>
            <a:r>
              <a:rPr lang="pt-BR" dirty="0"/>
              <a:t>O primeiro passo é, a partir do conhecimento quanto aos objetivos da empresa, saber reconhecer </a:t>
            </a:r>
            <a:r>
              <a:rPr lang="pt-BR" b="1" dirty="0">
                <a:hlinkClick r:id="rId2"/>
              </a:rPr>
              <a:t>quais são os riscos</a:t>
            </a:r>
            <a:r>
              <a:rPr lang="pt-BR" dirty="0"/>
              <a:t> que devem ser </a:t>
            </a:r>
            <a:r>
              <a:rPr lang="pt-BR" b="1" dirty="0"/>
              <a:t>considerados e gerenciados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Mensuração Dos Riscos</a:t>
            </a:r>
          </a:p>
          <a:p>
            <a:pPr lvl="1" fontAlgn="base"/>
            <a:r>
              <a:rPr lang="pt-BR" dirty="0"/>
              <a:t>Nem todos os riscos têm a mesma importância. Nesta etapa, deve ser calculada a </a:t>
            </a:r>
            <a:r>
              <a:rPr lang="pt-BR" b="1" dirty="0"/>
              <a:t>sua probabilidade </a:t>
            </a:r>
            <a:r>
              <a:rPr lang="pt-BR" dirty="0"/>
              <a:t>e possível impacto na organização, em análises qualitativas e quantitativas.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5786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481943"/>
            <a:ext cx="10515600" cy="3695020"/>
          </a:xfrm>
        </p:spPr>
        <p:txBody>
          <a:bodyPr/>
          <a:lstStyle/>
          <a:p>
            <a:pPr fontAlgn="base"/>
            <a:r>
              <a:rPr lang="pt-BR" dirty="0"/>
              <a:t>Resposta Aos Riscos</a:t>
            </a:r>
          </a:p>
          <a:p>
            <a:pPr lvl="1" fontAlgn="base"/>
            <a:r>
              <a:rPr lang="pt-BR" dirty="0"/>
              <a:t>Defina </a:t>
            </a:r>
            <a:r>
              <a:rPr lang="pt-BR" b="1" dirty="0"/>
              <a:t>quais são as ações </a:t>
            </a:r>
            <a:r>
              <a:rPr lang="pt-BR" dirty="0"/>
              <a:t>que devem ser tomadas para evitar, reduzir ou dividir os riscos. Ou, então, para que eles se transformem em oportunidades em vez de ameaças.</a:t>
            </a:r>
          </a:p>
          <a:p>
            <a:pPr fontAlgn="base"/>
            <a:r>
              <a:rPr lang="pt-BR" dirty="0"/>
              <a:t>Monitoramento De Riscos</a:t>
            </a:r>
          </a:p>
          <a:p>
            <a:pPr lvl="1" fontAlgn="base"/>
            <a:r>
              <a:rPr lang="pt-BR" dirty="0"/>
              <a:t>Averiguar se houve riscos residuais, novos riscos ou se as ações planejadas tiveram o </a:t>
            </a:r>
            <a:r>
              <a:rPr lang="pt-BR" b="1" dirty="0"/>
              <a:t>resultado esperado </a:t>
            </a:r>
            <a:r>
              <a:rPr lang="pt-BR" dirty="0"/>
              <a:t>para, se necessário, promover modificações na estratégia.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08041"/>
            <a:ext cx="3710049" cy="19263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75" y="508041"/>
            <a:ext cx="4389912" cy="203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Mensurar A Incerteza?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pt-BR" dirty="0"/>
              <a:t>A mensuração dos riscos é uma etapa que costuma despertar muitas dúvidas entre os gestores.</a:t>
            </a:r>
          </a:p>
          <a:p>
            <a:pPr fontAlgn="base"/>
            <a:r>
              <a:rPr lang="pt-BR" dirty="0"/>
              <a:t>A tarefa implica no cálculo de probabilidade de </a:t>
            </a:r>
            <a:r>
              <a:rPr lang="pt-BR" b="1" dirty="0"/>
              <a:t>algo que não aconteceu</a:t>
            </a:r>
            <a:r>
              <a:rPr lang="pt-BR" dirty="0"/>
              <a:t>, ou seja, de uma incerteza.</a:t>
            </a:r>
          </a:p>
          <a:p>
            <a:pPr fontAlgn="base"/>
            <a:r>
              <a:rPr lang="pt-BR" dirty="0"/>
              <a:t>Na análise qualitativa, é avaliada a probabilidade e impacto do evento.</a:t>
            </a:r>
          </a:p>
          <a:p>
            <a:pPr fontAlgn="base"/>
            <a:r>
              <a:rPr lang="pt-BR" dirty="0"/>
              <a:t>Os riscos são classificados com </a:t>
            </a:r>
            <a:r>
              <a:rPr lang="pt-BR" b="1" dirty="0"/>
              <a:t>altos, médios ou baixos</a:t>
            </a:r>
            <a:r>
              <a:rPr lang="pt-BR" dirty="0"/>
              <a:t>, em termos descritivos ou valores numéricos.</a:t>
            </a:r>
          </a:p>
          <a:p>
            <a:pPr fontAlgn="base"/>
            <a:r>
              <a:rPr lang="pt-BR" dirty="0"/>
              <a:t>A partir daí, as ameaças com maior </a:t>
            </a:r>
            <a:r>
              <a:rPr lang="pt-BR" b="1" dirty="0"/>
              <a:t>probabilidade</a:t>
            </a:r>
            <a:r>
              <a:rPr lang="pt-BR" dirty="0"/>
              <a:t> de se tornarem realidade precisam ser arduamente </a:t>
            </a:r>
            <a:r>
              <a:rPr lang="pt-BR" b="1" dirty="0"/>
              <a:t>monitoradas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Já as análises </a:t>
            </a:r>
            <a:r>
              <a:rPr lang="pt-BR" b="1" dirty="0"/>
              <a:t>quantitativas</a:t>
            </a:r>
            <a:r>
              <a:rPr lang="pt-BR" dirty="0"/>
              <a:t> podem resultar no cálculo do valor monetário esperado, um conceito que avalia os possíveis cenários caso os eventos ocorram.</a:t>
            </a:r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72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Regulamento Da Gestão De Riscos: A ISO 31000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A </a:t>
            </a:r>
            <a:r>
              <a:rPr lang="pt-BR" b="1" dirty="0" err="1"/>
              <a:t>International</a:t>
            </a:r>
            <a:r>
              <a:rPr lang="pt-BR" b="1" dirty="0"/>
              <a:t> </a:t>
            </a:r>
            <a:r>
              <a:rPr lang="pt-BR" b="1" dirty="0" err="1"/>
              <a:t>Organization</a:t>
            </a:r>
            <a:r>
              <a:rPr lang="pt-BR" b="1" dirty="0"/>
              <a:t> for </a:t>
            </a:r>
            <a:r>
              <a:rPr lang="pt-BR" b="1" dirty="0" err="1"/>
              <a:t>Standardization</a:t>
            </a:r>
            <a:r>
              <a:rPr lang="pt-BR" b="1" dirty="0"/>
              <a:t> (ISO)</a:t>
            </a:r>
            <a:r>
              <a:rPr lang="pt-BR" dirty="0"/>
              <a:t> é a principal instituição do mundo quando o assunto é normas e padrões.</a:t>
            </a:r>
          </a:p>
          <a:p>
            <a:pPr fontAlgn="base"/>
            <a:r>
              <a:rPr lang="pt-BR" dirty="0"/>
              <a:t>Sua norma mais conhecida é a </a:t>
            </a:r>
            <a:r>
              <a:rPr lang="pt-BR" b="1" dirty="0">
                <a:hlinkClick r:id="rId2"/>
              </a:rPr>
              <a:t>ISO 9001</a:t>
            </a:r>
            <a:r>
              <a:rPr lang="pt-BR" dirty="0"/>
              <a:t>, que serve para certificar empresas quanto à eficácia de seu sistema de gestão de qualidade.</a:t>
            </a:r>
          </a:p>
          <a:p>
            <a:pPr fontAlgn="base"/>
            <a:r>
              <a:rPr lang="pt-BR" dirty="0"/>
              <a:t>Como estamos falando em gestão de risco, a norma que nos interessa é a </a:t>
            </a:r>
            <a:r>
              <a:rPr lang="pt-BR" b="1" dirty="0">
                <a:hlinkClick r:id="rId3"/>
              </a:rPr>
              <a:t>ISO 31000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A norma traz diretrizes para o </a:t>
            </a:r>
            <a:r>
              <a:rPr lang="pt-BR" b="1" dirty="0"/>
              <a:t>desenvolvimento, implementação e manutenção de processos</a:t>
            </a:r>
            <a:r>
              <a:rPr lang="pt-BR" dirty="0"/>
              <a:t> de gestão de riscos em organizações.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7582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1457325"/>
            <a:ext cx="38862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36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Entre as orientações para lidar com o risco, segundo a ISO 31000, estão: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Não iniciar ou continuar com uma atividade que tenha o potencial de aumentar o risco</a:t>
            </a:r>
          </a:p>
          <a:p>
            <a:pPr fontAlgn="base"/>
            <a:r>
              <a:rPr lang="pt-BR" dirty="0"/>
              <a:t>Aceitar ou aumentar o risco para perseguir uma oportunidade</a:t>
            </a:r>
          </a:p>
          <a:p>
            <a:pPr fontAlgn="base"/>
            <a:r>
              <a:rPr lang="pt-BR" dirty="0"/>
              <a:t>Remover a fonte do risco</a:t>
            </a:r>
          </a:p>
          <a:p>
            <a:pPr fontAlgn="base"/>
            <a:r>
              <a:rPr lang="pt-BR" dirty="0"/>
              <a:t>Mudar a probabilidade</a:t>
            </a:r>
          </a:p>
          <a:p>
            <a:pPr fontAlgn="base"/>
            <a:r>
              <a:rPr lang="pt-BR" dirty="0"/>
              <a:t>Mudar as consequências</a:t>
            </a:r>
          </a:p>
          <a:p>
            <a:pPr fontAlgn="base"/>
            <a:r>
              <a:rPr lang="pt-BR" dirty="0"/>
              <a:t>Compartilhar o risco com outras partes</a:t>
            </a:r>
          </a:p>
          <a:p>
            <a:pPr fontAlgn="base"/>
            <a:r>
              <a:rPr lang="pt-BR" dirty="0"/>
              <a:t>Reter o risco por decisão informada.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518" y="3557464"/>
            <a:ext cx="3274374" cy="26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3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Operações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pt-BR" dirty="0"/>
              <a:t>De nada adianta implementar práticas modernas de gestão de risco sem uma </a:t>
            </a:r>
            <a:r>
              <a:rPr lang="pt-BR" b="1" dirty="0"/>
              <a:t>base de organização administrativa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As </a:t>
            </a:r>
            <a:r>
              <a:rPr lang="pt-BR" b="1" dirty="0">
                <a:hlinkClick r:id="rId2"/>
              </a:rPr>
              <a:t>boas práticas de gestão de operações</a:t>
            </a:r>
            <a:r>
              <a:rPr lang="pt-BR" dirty="0"/>
              <a:t>, são primordiais.</a:t>
            </a:r>
          </a:p>
          <a:p>
            <a:pPr fontAlgn="base"/>
            <a:r>
              <a:rPr lang="pt-BR" dirty="0"/>
              <a:t>O gestor dessa área é responsável pelos recursos que serão usados para </a:t>
            </a:r>
            <a:r>
              <a:rPr lang="pt-BR" b="1" dirty="0"/>
              <a:t>desenvolver o produto final</a:t>
            </a:r>
            <a:r>
              <a:rPr lang="pt-BR" dirty="0"/>
              <a:t> de uma empresa.</a:t>
            </a:r>
          </a:p>
          <a:p>
            <a:pPr fontAlgn="base"/>
            <a:r>
              <a:rPr lang="pt-BR" dirty="0"/>
              <a:t>Esses recursos podem ser energia, mão de obra, matéria-prima, capital e informação.</a:t>
            </a:r>
          </a:p>
          <a:p>
            <a:pPr fontAlgn="base"/>
            <a:r>
              <a:rPr lang="pt-BR" dirty="0"/>
              <a:t>Alguns dos objetivos da gestão de operações são:</a:t>
            </a:r>
          </a:p>
          <a:p>
            <a:pPr fontAlgn="base"/>
            <a:r>
              <a:rPr lang="pt-BR" dirty="0"/>
              <a:t>Prezar pela qualidade do produto</a:t>
            </a:r>
          </a:p>
          <a:p>
            <a:pPr fontAlgn="base"/>
            <a:r>
              <a:rPr lang="pt-BR" dirty="0"/>
              <a:t>Melhorar a velocidade de produção</a:t>
            </a:r>
          </a:p>
          <a:p>
            <a:pPr fontAlgn="base"/>
            <a:r>
              <a:rPr lang="pt-BR" dirty="0"/>
              <a:t>Aumentar a confiança quanto à entrega dos produtos</a:t>
            </a:r>
          </a:p>
          <a:p>
            <a:pPr fontAlgn="base"/>
            <a:r>
              <a:rPr lang="pt-BR" dirty="0"/>
              <a:t>Ter flexibilidade para contornar situações adversas</a:t>
            </a:r>
          </a:p>
          <a:p>
            <a:pPr fontAlgn="base"/>
            <a:r>
              <a:rPr lang="pt-BR" b="1" dirty="0">
                <a:hlinkClick r:id="rId3"/>
              </a:rPr>
              <a:t>Produzir com o menor custo possível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8433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fontAlgn="base"/>
            <a:r>
              <a:rPr lang="pt-BR" dirty="0"/>
              <a:t>Se esse trabalho for bem feito, especialmente quanto aos objetivos de qualidade e flexibilidade, a implantação da gestão de risco fica muito mais fácil.</a:t>
            </a:r>
          </a:p>
          <a:p>
            <a:pPr fontAlgn="base"/>
            <a:r>
              <a:rPr lang="pt-BR" dirty="0"/>
              <a:t>Até porque a gestão de operações implica também em um </a:t>
            </a:r>
            <a:r>
              <a:rPr lang="pt-BR" b="1" dirty="0"/>
              <a:t>monitoramento constante</a:t>
            </a:r>
            <a:r>
              <a:rPr lang="pt-BR" dirty="0"/>
              <a:t> </a:t>
            </a:r>
            <a:r>
              <a:rPr lang="pt-BR" b="1" dirty="0"/>
              <a:t>das variáveis da produção</a:t>
            </a:r>
            <a:r>
              <a:rPr lang="pt-BR" dirty="0"/>
              <a:t>, o que facilita na hora de identificar e mensurar os riscos.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315" y="45688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Mas inclui também atuar de maneira </a:t>
            </a:r>
            <a:r>
              <a:rPr lang="pt-BR" b="1" dirty="0"/>
              <a:t>prescritiva</a:t>
            </a:r>
            <a:r>
              <a:rPr lang="pt-BR" dirty="0"/>
              <a:t>, isto é, quando o risco se manifesta sem ter sido previsto.</a:t>
            </a:r>
          </a:p>
          <a:p>
            <a:pPr fontAlgn="base"/>
            <a:r>
              <a:rPr lang="pt-BR" dirty="0"/>
              <a:t>Nesse caso, a gestão de risco busca estimular na empresa um comportamento dinâmico, para que ela responda com rapidez aos eventos, incertezas e mudanças de cenário.</a:t>
            </a:r>
          </a:p>
          <a:p>
            <a:pPr fontAlgn="base"/>
            <a:r>
              <a:rPr lang="pt-BR" dirty="0"/>
              <a:t>Para que isso tudo seja possível, é fundamental um bom sistema de monitoramento de todos os números e acontecimentos relevantes que envolvem a organização.</a:t>
            </a:r>
          </a:p>
          <a:p>
            <a:pPr fontAlgn="base"/>
            <a:r>
              <a:rPr lang="pt-BR" dirty="0"/>
              <a:t>O objetivo final é sempre a </a:t>
            </a:r>
            <a:r>
              <a:rPr lang="pt-BR" b="1" dirty="0"/>
              <a:t>melhoria constante nos processos</a:t>
            </a:r>
            <a:r>
              <a:rPr lang="pt-BR" dirty="0"/>
              <a:t> da empresa.</a:t>
            </a:r>
          </a:p>
          <a:p>
            <a:pPr fontAlgn="base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6505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Gestão De Pessoas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pt-BR" dirty="0"/>
              <a:t>A gestão de pessoas é outra prática que precisa ser aperfeiçoada para que a gestão de risco seja bem-sucedida.</a:t>
            </a:r>
          </a:p>
          <a:p>
            <a:pPr fontAlgn="base"/>
            <a:r>
              <a:rPr lang="pt-BR" dirty="0"/>
              <a:t>Embora seja recomendável ter alguém especializado no assunto à frente do programa de gestão de risco, é interessante que suas práticas contaminem a </a:t>
            </a:r>
            <a:r>
              <a:rPr lang="pt-BR" b="1" dirty="0"/>
              <a:t>cultura organizacional</a:t>
            </a:r>
            <a:r>
              <a:rPr lang="pt-BR" dirty="0"/>
              <a:t> da empresa.</a:t>
            </a:r>
          </a:p>
          <a:p>
            <a:pPr fontAlgn="base"/>
            <a:r>
              <a:rPr lang="pt-BR" dirty="0"/>
              <a:t>Que todos os colaboradores entendam os princípios básicos da gestão de risco e </a:t>
            </a:r>
            <a:r>
              <a:rPr lang="pt-BR" i="1" dirty="0"/>
              <a:t>busquem aplicá-los na realização de suas tarefas diárias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O gestor que conseguir </a:t>
            </a:r>
            <a:r>
              <a:rPr lang="pt-BR" b="1" dirty="0"/>
              <a:t>disseminar essa mentalidade</a:t>
            </a:r>
            <a:r>
              <a:rPr lang="pt-BR" dirty="0"/>
              <a:t> entre os recursos humanos da empresa poderá observar uma redução drástica nos riscos.</a:t>
            </a:r>
          </a:p>
          <a:p>
            <a:pPr fontAlgn="base"/>
            <a:r>
              <a:rPr lang="pt-BR" dirty="0"/>
              <a:t>Identificar oportunidades para inserir os conceitos da gestão de risco em processos de todas as áreas e </a:t>
            </a:r>
            <a:r>
              <a:rPr lang="pt-BR" b="1" dirty="0"/>
              <a:t>saber se comunicar</a:t>
            </a:r>
            <a:r>
              <a:rPr lang="pt-BR" dirty="0"/>
              <a:t> sem ruídos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3576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Habilidades Gerenciais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/>
              <a:t>É claro que há organizações que não podem se dar ao luxo de contar com </a:t>
            </a:r>
            <a:r>
              <a:rPr lang="pt-BR" b="1" dirty="0"/>
              <a:t>profissionais especializados</a:t>
            </a:r>
            <a:r>
              <a:rPr lang="pt-BR" dirty="0"/>
              <a:t> para comandar a gestão operacional, gestão de pessoas e </a:t>
            </a:r>
            <a:r>
              <a:rPr lang="pt-BR" b="1" dirty="0"/>
              <a:t>gestão de risco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Na realidade da maioria das empresas brasileiras, o proprietário precisa se desdobrar em vários para realizar todas essas funções.</a:t>
            </a:r>
          </a:p>
          <a:p>
            <a:pPr fontAlgn="base"/>
            <a:r>
              <a:rPr lang="pt-BR" dirty="0"/>
              <a:t>Para que ele não deixe furos, precisa desenvolver o máximo de habilidades gerenciais possíveis.</a:t>
            </a:r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6190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Algumas habilidades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pt-BR" dirty="0"/>
              <a:t>Visão Sistêmica</a:t>
            </a:r>
          </a:p>
          <a:p>
            <a:pPr lvl="1" fontAlgn="base"/>
            <a:r>
              <a:rPr lang="pt-BR" dirty="0"/>
              <a:t>O gestor precisa ter algum conhecimento sobre todos os </a:t>
            </a:r>
            <a:r>
              <a:rPr lang="pt-BR" b="1" dirty="0"/>
              <a:t>processos do modelo de negócio</a:t>
            </a:r>
            <a:r>
              <a:rPr lang="pt-BR" dirty="0"/>
              <a:t> de sua empresa e, tão importante quanto, saber como eles interagem entre si e influenciam uns aos outros.</a:t>
            </a:r>
          </a:p>
          <a:p>
            <a:pPr fontAlgn="base"/>
            <a:r>
              <a:rPr lang="pt-BR" dirty="0"/>
              <a:t>Saber Executar</a:t>
            </a:r>
          </a:p>
          <a:p>
            <a:pPr lvl="1" fontAlgn="base"/>
            <a:r>
              <a:rPr lang="pt-BR" dirty="0"/>
              <a:t>Um líder que </a:t>
            </a:r>
            <a:r>
              <a:rPr lang="pt-BR" b="1" dirty="0"/>
              <a:t>arregaça as mangas </a:t>
            </a:r>
            <a:r>
              <a:rPr lang="pt-BR" dirty="0"/>
              <a:t>e põe a mão na massa quando preciso é muito mais respeitado do que aquele que só dá ordens, cujo estilo se mostra </a:t>
            </a:r>
            <a:r>
              <a:rPr lang="pt-BR" b="1" dirty="0">
                <a:hlinkClick r:id="rId2"/>
              </a:rPr>
              <a:t>autocrático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Pensar Na Estratégia</a:t>
            </a:r>
          </a:p>
          <a:p>
            <a:pPr lvl="1" fontAlgn="base"/>
            <a:r>
              <a:rPr lang="pt-BR" dirty="0"/>
              <a:t>Apesar de ser importante demonstrar que também sabe executar, o gestor deve reservar uma boa parte de seu tempo ao pensamento estratégico e </a:t>
            </a:r>
            <a:r>
              <a:rPr lang="pt-BR" b="1" dirty="0"/>
              <a:t>planejamento do negócio</a:t>
            </a:r>
            <a:r>
              <a:rPr lang="pt-BR" dirty="0"/>
              <a:t>. Afinal, ele é o cérebro da organização.</a:t>
            </a:r>
          </a:p>
          <a:p>
            <a:pPr lvl="1" fontAlgn="base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574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3815" y="520203"/>
            <a:ext cx="10515600" cy="4351338"/>
          </a:xfrm>
        </p:spPr>
        <p:txBody>
          <a:bodyPr/>
          <a:lstStyle/>
          <a:p>
            <a:pPr fontAlgn="base"/>
            <a:r>
              <a:rPr lang="pt-BR" dirty="0"/>
              <a:t>Saber Liderar</a:t>
            </a:r>
          </a:p>
          <a:p>
            <a:pPr fontAlgn="base"/>
            <a:r>
              <a:rPr lang="pt-BR" dirty="0"/>
              <a:t>Se em vez de apenas comandar e focar nos resultados você se preocupar em </a:t>
            </a:r>
            <a:r>
              <a:rPr lang="pt-BR" b="1" dirty="0"/>
              <a:t>ajudar, inspirar e engajar</a:t>
            </a:r>
            <a:r>
              <a:rPr lang="pt-BR" dirty="0"/>
              <a:t> as pessoas ao redor, será um verdadeiro líder, e verá tudo caminhar com mais facilidade.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66" y="2814451"/>
            <a:ext cx="5403146" cy="335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562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Ética Empresarial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444" y="188500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pt-BR" dirty="0"/>
              <a:t>Investir em ética empresarial não é perfumaria, mas sim uma atitude que fará a organização entrar em um </a:t>
            </a:r>
            <a:r>
              <a:rPr lang="pt-BR" b="1" dirty="0"/>
              <a:t>círculo virtuoso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Os primeiros resultados podem ser percebidos no público interno da empresa: os funcionários sentem prazer em </a:t>
            </a:r>
            <a:r>
              <a:rPr lang="pt-BR" b="1" dirty="0">
                <a:hlinkClick r:id="rId2"/>
              </a:rPr>
              <a:t>vestir a camisa</a:t>
            </a:r>
            <a:r>
              <a:rPr lang="pt-BR" dirty="0"/>
              <a:t> de um empregador ético.</a:t>
            </a:r>
          </a:p>
          <a:p>
            <a:pPr fontAlgn="base"/>
            <a:r>
              <a:rPr lang="pt-BR" dirty="0"/>
              <a:t>Aos poucos, essa reputação  irá se disseminar para fora, e a marca passará a ser reconhecida pelos seus valores.</a:t>
            </a:r>
          </a:p>
          <a:p>
            <a:pPr fontAlgn="base"/>
            <a:r>
              <a:rPr lang="pt-BR" dirty="0"/>
              <a:t>Mas é importante destacar que esse precisa ser um </a:t>
            </a:r>
            <a:r>
              <a:rPr lang="pt-BR" b="1" dirty="0"/>
              <a:t>movimento orgânico, verdadeiro</a:t>
            </a:r>
            <a:r>
              <a:rPr lang="pt-BR" dirty="0"/>
              <a:t> </a:t>
            </a:r>
            <a:r>
              <a:rPr lang="pt-BR" b="1" dirty="0"/>
              <a:t>e não forçado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Não adianta uma marca tentar se vender como “verde” se as suas práticas verdadeiras não forem sustentáveis.</a:t>
            </a:r>
          </a:p>
          <a:p>
            <a:pPr fontAlgn="base"/>
            <a:r>
              <a:rPr lang="pt-BR" dirty="0"/>
              <a:t>Um dia, a verdade virá à tona.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6250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01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Mas qual a relação disso com a gestão de risco?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068" y="1358178"/>
            <a:ext cx="8069159" cy="435133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pt-BR" dirty="0"/>
              <a:t>Essa atitude abre a  possibilidade de a</a:t>
            </a:r>
            <a:r>
              <a:rPr lang="pt-BR" b="1" dirty="0"/>
              <a:t> empresa ser notícia negativa</a:t>
            </a:r>
            <a:r>
              <a:rPr lang="pt-BR" dirty="0"/>
              <a:t> por conta de um evento relacionado a questões éticas. Esse é um dos principais riscos que ela pode enfrentar nos dias atuais.</a:t>
            </a:r>
          </a:p>
          <a:p>
            <a:pPr fontAlgn="base"/>
            <a:r>
              <a:rPr lang="pt-BR" sz="3600" dirty="0"/>
              <a:t>Compliance: Mais Uma Forma De Gestão De Risco</a:t>
            </a:r>
          </a:p>
          <a:p>
            <a:pPr lvl="1" fontAlgn="base"/>
            <a:r>
              <a:rPr lang="pt-BR" dirty="0"/>
              <a:t>A ética é o conjunto de valores morais de um indivíduo, grupo ou sociedade.</a:t>
            </a:r>
          </a:p>
          <a:p>
            <a:pPr lvl="1" fontAlgn="base"/>
            <a:r>
              <a:rPr lang="pt-BR" dirty="0"/>
              <a:t>Por conta de sua subjetividade, as questões éticas são, muitas vezes, polêmicas.</a:t>
            </a:r>
          </a:p>
          <a:p>
            <a:pPr lvl="1" fontAlgn="base"/>
            <a:r>
              <a:rPr lang="pt-BR" dirty="0"/>
              <a:t>A criação de </a:t>
            </a:r>
            <a:r>
              <a:rPr lang="pt-BR" b="1" dirty="0"/>
              <a:t>leis, normas e regulamentos</a:t>
            </a:r>
            <a:r>
              <a:rPr lang="pt-BR" dirty="0"/>
              <a:t> é a maneira que se encontrou para dar uma certa objetividade às questões éticas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229" y="2232480"/>
            <a:ext cx="3284641" cy="3284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14793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443" y="543089"/>
            <a:ext cx="7237021" cy="5798333"/>
          </a:xfrm>
        </p:spPr>
        <p:txBody>
          <a:bodyPr>
            <a:normAutofit/>
          </a:bodyPr>
          <a:lstStyle/>
          <a:p>
            <a:pPr fontAlgn="base"/>
            <a:r>
              <a:rPr lang="pt-BR" dirty="0"/>
              <a:t>Nas organizações, os programas de </a:t>
            </a:r>
            <a:r>
              <a:rPr lang="pt-BR" b="1" dirty="0" err="1">
                <a:hlinkClick r:id="rId2"/>
              </a:rPr>
              <a:t>compliance</a:t>
            </a:r>
            <a:r>
              <a:rPr lang="pt-BR" dirty="0"/>
              <a:t> existem justamente para </a:t>
            </a:r>
            <a:r>
              <a:rPr lang="pt-BR" b="1" dirty="0"/>
              <a:t>garantir que a empresa cumpra com todas as regras</a:t>
            </a:r>
            <a:r>
              <a:rPr lang="pt-BR" dirty="0"/>
              <a:t>.</a:t>
            </a:r>
          </a:p>
          <a:p>
            <a:pPr fontAlgn="base"/>
            <a:r>
              <a:rPr lang="pt-BR" dirty="0"/>
              <a:t>No caso dos regulamentos externos, ou seja, da legislação que deve ser cumprida pelas pessoas jurídicas do país, não estar em </a:t>
            </a:r>
            <a:r>
              <a:rPr lang="pt-BR" dirty="0" err="1"/>
              <a:t>compliance</a:t>
            </a:r>
            <a:r>
              <a:rPr lang="pt-BR" dirty="0"/>
              <a:t> significa um </a:t>
            </a:r>
            <a:r>
              <a:rPr lang="pt-BR" i="1" dirty="0"/>
              <a:t>risco absurdo </a:t>
            </a:r>
            <a:r>
              <a:rPr lang="pt-BR" dirty="0"/>
              <a:t>para a empresa.</a:t>
            </a:r>
          </a:p>
          <a:p>
            <a:pPr fontAlgn="base"/>
            <a:r>
              <a:rPr lang="pt-BR" dirty="0"/>
              <a:t>Não apenas para a sua imagem, mas para a sua vida.</a:t>
            </a:r>
          </a:p>
          <a:p>
            <a:r>
              <a:rPr lang="pt-BR" dirty="0"/>
              <a:t>uma valiosa ferramenta para a gestão de risco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2" y="178129"/>
            <a:ext cx="4569067" cy="3172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3194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Importância Do Papel Do Gestor De Riscos Dentro Da Empresa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pt-BR" dirty="0"/>
              <a:t>Na sua cidade, no seu estado, no nosso país e no mundo inteiro, o </a:t>
            </a:r>
            <a:r>
              <a:rPr lang="pt-BR" b="1" dirty="0"/>
              <a:t>mercado está muito mais complexo</a:t>
            </a:r>
            <a:r>
              <a:rPr lang="pt-BR" dirty="0"/>
              <a:t> do que já foi.</a:t>
            </a:r>
          </a:p>
          <a:p>
            <a:pPr fontAlgn="base"/>
            <a:r>
              <a:rPr lang="pt-BR" dirty="0"/>
              <a:t>Há maior concorrência e competitividade, </a:t>
            </a:r>
            <a:r>
              <a:rPr lang="pt-BR" b="1" dirty="0">
                <a:hlinkClick r:id="rId2"/>
              </a:rPr>
              <a:t>instabilidade econômica</a:t>
            </a:r>
            <a:r>
              <a:rPr lang="pt-BR" dirty="0"/>
              <a:t>, avanços tecnológicos cada vez mais velozes e globalização.</a:t>
            </a:r>
          </a:p>
          <a:p>
            <a:pPr fontAlgn="base"/>
            <a:r>
              <a:rPr lang="pt-BR" dirty="0"/>
              <a:t>O resultado é uma realidade na qual as incertezas e riscos são maiores que nunca.</a:t>
            </a:r>
          </a:p>
          <a:p>
            <a:pPr fontAlgn="base"/>
            <a:r>
              <a:rPr lang="pt-BR" dirty="0"/>
              <a:t>Então, as empresas precisam enxergar, aceitar e se adaptar a esse cenário.</a:t>
            </a:r>
          </a:p>
          <a:p>
            <a:r>
              <a:rPr lang="pt-BR" dirty="0"/>
              <a:t>Se, em outros tempos, o gestor de riscos era uma posição até mesmo dispensável em uma empresa, hoje ele é cada vez mais importante.</a:t>
            </a:r>
          </a:p>
          <a:p>
            <a:r>
              <a:rPr lang="pt-BR" dirty="0"/>
              <a:t>O gestor de riscos entra justamente aí, no desenvolvimento de </a:t>
            </a:r>
            <a:r>
              <a:rPr lang="pt-BR" b="1" dirty="0"/>
              <a:t>processos que previnem os riscos </a:t>
            </a:r>
            <a:r>
              <a:rPr lang="pt-BR" dirty="0"/>
              <a:t>e encontram neles oportunidades.</a:t>
            </a:r>
          </a:p>
        </p:txBody>
      </p:sp>
    </p:spTree>
    <p:extLst>
      <p:ext uri="{BB962C8B-B14F-4D97-AF65-F5344CB8AC3E}">
        <p14:creationId xmlns:p14="http://schemas.microsoft.com/office/powerpoint/2010/main" val="535388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Ter Uma Boa Formação Para Gestor De Riscos?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Para adquirir os conhecimentos necessários para desenvolver um bom programa de gestão de risco, buscar cursos de formação é o caminho mais seguro.</a:t>
            </a:r>
          </a:p>
          <a:p>
            <a:r>
              <a:rPr lang="pt-BR" b="1" dirty="0"/>
              <a:t>MBA Gestão de Riscos de Fraudes e Compliance</a:t>
            </a:r>
          </a:p>
          <a:p>
            <a:r>
              <a:rPr lang="pt-BR" b="1" dirty="0"/>
              <a:t>Pós-Graduação Gestão de Riscos de Fraudes e Compliance</a:t>
            </a:r>
          </a:p>
          <a:p>
            <a:r>
              <a:rPr lang="pt-BR" dirty="0">
                <a:hlinkClick r:id="rId2"/>
              </a:rPr>
              <a:t>Gestão de Riscos - Compliance e Auditoria</a:t>
            </a:r>
          </a:p>
          <a:p>
            <a:r>
              <a:rPr lang="pt-BR" dirty="0"/>
              <a:t>Controle de Riscos para uma gestão eficiente</a:t>
            </a:r>
          </a:p>
          <a:p>
            <a:r>
              <a:rPr lang="pt-BR" dirty="0">
                <a:hlinkClick r:id="rId3"/>
              </a:rPr>
              <a:t>Gerenciamento de Riscos em Projetos</a:t>
            </a:r>
          </a:p>
          <a:p>
            <a:r>
              <a:rPr lang="pt-BR" dirty="0">
                <a:hlinkClick r:id="rId4"/>
              </a:rPr>
              <a:t>Gestão de Riscos Corporativos</a:t>
            </a:r>
          </a:p>
          <a:p>
            <a:endParaRPr lang="pt-BR" dirty="0">
              <a:hlinkClick r:id="rId2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8437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1940" y="902524"/>
            <a:ext cx="10515600" cy="3813773"/>
          </a:xfrm>
        </p:spPr>
        <p:txBody>
          <a:bodyPr>
            <a:normAutofit/>
          </a:bodyPr>
          <a:lstStyle/>
          <a:p>
            <a:r>
              <a:rPr lang="pt-BR" dirty="0"/>
              <a:t>Toda organização necessita de processos internos para atingir seus objetivos, sendo estes processos executados por pessoas tecnicamente competentes e liderados por outras pessoas comprometidas com os objetivos da empresa.</a:t>
            </a:r>
          </a:p>
          <a:p>
            <a:pPr marL="0" indent="0" fontAlgn="base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94" y="2884716"/>
            <a:ext cx="5345875" cy="33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9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Outros conceitos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norma ABNT NBR ISO 31000:2018 – Diretrizes para a Gestão de Riscos, conceitua o risco como sendo “</a:t>
            </a:r>
            <a:r>
              <a:rPr lang="pt-BR" i="1" dirty="0"/>
              <a:t>o efeito da incerteza nos objetivos</a:t>
            </a:r>
            <a:r>
              <a:rPr lang="pt-BR" dirty="0"/>
              <a:t>”.</a:t>
            </a:r>
          </a:p>
          <a:p>
            <a:pPr lvl="1"/>
            <a:r>
              <a:rPr lang="pt-BR" dirty="0"/>
              <a:t>A Gestão de riscos, é um processo coordenado que tem como objetivo a identificação, análise, avaliação e tratamento dos riscos presentes em um determinado ambiente, de forma a minimizar as vulnerabilidades, maximizar as oportunidades e manter ou fortalecer os pontos fortes deste ambiente.</a:t>
            </a:r>
          </a:p>
          <a:p>
            <a:r>
              <a:rPr lang="pt-BR" dirty="0"/>
              <a:t>A norma ABNT NBR ISO 31000:2018, conceitua a gestão de riscos como sendo “</a:t>
            </a:r>
            <a:r>
              <a:rPr lang="pt-BR" i="1" dirty="0"/>
              <a:t>atividades coordenadas para dirigir e controlar uma organização no que se refere a riscos</a:t>
            </a:r>
            <a:r>
              <a:rPr lang="pt-BR" dirty="0"/>
              <a:t>”. Desta forma, as atividades de gestão de riscos visam a redução das diversas incertezas presentes no ambiente.</a:t>
            </a:r>
          </a:p>
        </p:txBody>
      </p:sp>
    </p:spTree>
    <p:extLst>
      <p:ext uri="{BB962C8B-B14F-4D97-AF65-F5344CB8AC3E}">
        <p14:creationId xmlns:p14="http://schemas.microsoft.com/office/powerpoint/2010/main" val="2394075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t-BR" dirty="0"/>
              <a:t>Conclusão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fontAlgn="base"/>
            <a:r>
              <a:rPr lang="pt-BR" sz="2200"/>
              <a:t>Com este texto, esperamos que você tenha compreendido quais são as </a:t>
            </a:r>
            <a:r>
              <a:rPr lang="pt-BR" sz="2200" b="1"/>
              <a:t>oportunidades por trás da gestão de risco</a:t>
            </a:r>
            <a:r>
              <a:rPr lang="pt-BR" sz="2200"/>
              <a:t>.</a:t>
            </a:r>
          </a:p>
          <a:p>
            <a:pPr fontAlgn="base"/>
            <a:r>
              <a:rPr lang="pt-BR" sz="2200"/>
              <a:t>Em um mundo tão dinâmico, ganham as empresas que forem mais adaptáveis, flexíveis e prevenidas.</a:t>
            </a:r>
          </a:p>
          <a:p>
            <a:pPr fontAlgn="base"/>
            <a:r>
              <a:rPr lang="pt-BR" sz="2200"/>
              <a:t>Entenda que os riscos existem e sempre existirão.</a:t>
            </a:r>
          </a:p>
          <a:p>
            <a:pPr fontAlgn="base"/>
            <a:r>
              <a:rPr lang="pt-BR" sz="2200"/>
              <a:t>Mas eles </a:t>
            </a:r>
            <a:r>
              <a:rPr lang="pt-BR" sz="2200" b="1"/>
              <a:t>não precisam se transformar em consequências negativas</a:t>
            </a:r>
            <a:r>
              <a:rPr lang="pt-BR" sz="2200"/>
              <a:t> para o seu negócio.</a:t>
            </a:r>
          </a:p>
          <a:p>
            <a:endParaRPr lang="pt-BR" sz="22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539D64-AB2F-9768-E481-7605312D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24" r="13592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716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>
                <a:hlinkClick r:id="rId2"/>
              </a:rPr>
              <a:t>https://fia.com.br/blog/o-que-e-gestao-de-risco/</a:t>
            </a:r>
            <a:endParaRPr lang="pt-BR" dirty="0"/>
          </a:p>
          <a:p>
            <a:r>
              <a:rPr lang="pt-BR" dirty="0">
                <a:hlinkClick r:id="rId3"/>
              </a:rPr>
              <a:t>https://www.linkedin.com/pulse/o-perfil-do-gestor-de-riscos-luciano-marques-ces-cpsi-mbs-mba/?originalSubdomain=pt</a:t>
            </a:r>
            <a:r>
              <a:rPr lang="pt-BR" dirty="0"/>
              <a:t>  </a:t>
            </a:r>
          </a:p>
          <a:p>
            <a:r>
              <a:rPr lang="pt-BR" dirty="0">
                <a:hlinkClick r:id="rId4"/>
              </a:rPr>
              <a:t>https://www.poder360.com.br/conteudo-patrocinado/empresas-de-maior-porte-apostam-mais-em-gestao-de-risco/</a:t>
            </a:r>
            <a:r>
              <a:rPr lang="pt-BR" dirty="0"/>
              <a:t> </a:t>
            </a:r>
          </a:p>
          <a:p>
            <a:r>
              <a:rPr lang="pt-BR" dirty="0">
                <a:hlinkClick r:id="rId5"/>
              </a:rPr>
              <a:t>https://lec.com.br/matriz-de-risco/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>
                <a:hlinkClick r:id="rId6"/>
              </a:rPr>
              <a:t>https://segurancatemfuturo.com.br/index.php/home/gerenciamento-de-riscos/a-matriz-de-risco/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>
                <a:hlinkClick r:id="rId7"/>
              </a:rPr>
              <a:t>https://www.onze.com.br/blog/gerenciamento-de-riscos/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>
                <a:hlinkClick r:id="rId8"/>
              </a:rPr>
              <a:t>https://taipa.com.br/blog/gestao-de-riscos-corporativos-por-que-ela-e-importante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1360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Passos para a gestão de riscos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48" y="1760820"/>
            <a:ext cx="9754445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1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72" y="0"/>
            <a:ext cx="10297056" cy="6858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4236" y="2407517"/>
            <a:ext cx="9227127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solidFill>
                  <a:schemeClr val="bg1"/>
                </a:solidFill>
              </a:rPr>
              <a:t>Os tempos atuais são desafiadores e </a:t>
            </a:r>
            <a:r>
              <a:rPr lang="pt-BR" b="1" i="1" dirty="0">
                <a:solidFill>
                  <a:schemeClr val="bg1"/>
                </a:solidFill>
              </a:rPr>
              <a:t>a gestão de riscos </a:t>
            </a:r>
            <a:r>
              <a:rPr lang="pt-BR" b="1" dirty="0">
                <a:solidFill>
                  <a:schemeClr val="bg1"/>
                </a:solidFill>
              </a:rPr>
              <a:t>talvez nunca tenha sido tão importante quanto agora. Afinal, as ameaças aumentaram em número e em complexidade. A recente pandemia exemplifica bem como um risco externo pode rapidamente se manifestar em toda a cadeia de suprimentos. Em poucas semanas, as empresas foram forçadas a mudarem […]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Etapas da gestão de riscos: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fontAlgn="base"/>
            <a:r>
              <a:rPr lang="pt-BR" dirty="0"/>
              <a:t>Organização do ambiente</a:t>
            </a:r>
          </a:p>
          <a:p>
            <a:pPr lvl="1" fontAlgn="base"/>
            <a:r>
              <a:rPr lang="pt-BR" dirty="0"/>
              <a:t>Identificação dos riscos</a:t>
            </a:r>
          </a:p>
          <a:p>
            <a:pPr lvl="1" fontAlgn="base"/>
            <a:r>
              <a:rPr lang="pt-BR" dirty="0"/>
              <a:t>Mensuração dos riscos</a:t>
            </a:r>
          </a:p>
          <a:p>
            <a:pPr lvl="1" fontAlgn="base"/>
            <a:r>
              <a:rPr lang="pt-BR" dirty="0"/>
              <a:t>Resposta aos riscos</a:t>
            </a:r>
          </a:p>
          <a:p>
            <a:pPr lvl="1" fontAlgn="base"/>
            <a:r>
              <a:rPr lang="pt-BR" dirty="0"/>
              <a:t>Monitoramento de riscos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463" y="1027906"/>
            <a:ext cx="62769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9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a matriz de risco?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Também chamada de matriz de probabilidade e impacto, trata-se de uma ferramenta de gerenciamento utilizada para identificar e determinar o tamanho de um risco e possibilitar as ações de impedimento ou controle.</a:t>
            </a:r>
          </a:p>
          <a:p>
            <a:r>
              <a:rPr lang="pt-BR" dirty="0"/>
              <a:t>Isso quer dizer que a ciência antecipada de um problema ajuda a criar medidas preventivas para gerar menor ou nenhum impacto. A matriz de risco é apresentada graficamente para facilitar a visualização e interpretação.</a:t>
            </a:r>
          </a:p>
          <a:p>
            <a:r>
              <a:rPr lang="pt-BR" dirty="0"/>
              <a:t>O objetivo maior, além de evitar problemas, é criar a oportunidade de preparação para algo que não pode ser evitado ou que possa impactar diretamente nos custos e os resultados da empresa — uma visão ampla ajuda a tomar </a:t>
            </a:r>
            <a:r>
              <a:rPr lang="pt-BR" dirty="0">
                <a:hlinkClick r:id="rId2"/>
              </a:rPr>
              <a:t>decisões</a:t>
            </a:r>
            <a:r>
              <a:rPr lang="pt-BR" dirty="0"/>
              <a:t> mais seguras.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353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Critérios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Probabilidade</a:t>
            </a:r>
            <a:r>
              <a:rPr lang="pt-BR" dirty="0"/>
              <a:t> — quais são as chances de algo não sair conforme o planejado?</a:t>
            </a:r>
          </a:p>
          <a:p>
            <a:r>
              <a:rPr lang="pt-BR" b="1" dirty="0"/>
              <a:t>Impacto</a:t>
            </a:r>
            <a:r>
              <a:rPr lang="pt-BR" dirty="0"/>
              <a:t> — caso aconteça, qual será a consequência e a intensidade do ocorrido?</a:t>
            </a:r>
          </a:p>
          <a:p>
            <a:r>
              <a:rPr lang="pt-BR" b="1" dirty="0"/>
              <a:t>Como implementar a matriz de risco na empresa?</a:t>
            </a:r>
          </a:p>
          <a:p>
            <a:pPr lvl="1"/>
            <a:r>
              <a:rPr lang="pt-BR" dirty="0"/>
              <a:t>Será importante considerar alguns fatores antes de implementar a ferramenta. Isso porque você vai precisar de informações sobre a empresa e as possíveis ocorrências que tiveram algum impacto nela, antes de se considerar os riscos.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4595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Metadata/LabelInfo.xml><?xml version="1.0" encoding="utf-8"?>
<clbl:labelList xmlns:clbl="http://schemas.microsoft.com/office/2020/mipLabelMetadata">
  <clbl:label id="{26523bf9-62ff-46b8-971b-9f6596da50c8}" enabled="1" method="Standard" siteId="{e8782eb5-7640-4ac4-a813-63ada3587d7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3235</Words>
  <Application>Microsoft Office PowerPoint</Application>
  <PresentationFormat>Widescreen</PresentationFormat>
  <Paragraphs>212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Gestão de riscos</vt:lpstr>
      <vt:lpstr>O que é gerenciamento de risco</vt:lpstr>
      <vt:lpstr>Apresentação do PowerPoint</vt:lpstr>
      <vt:lpstr>Outros conceitos</vt:lpstr>
      <vt:lpstr>Passos para a gestão de riscos</vt:lpstr>
      <vt:lpstr>Apresentação do PowerPoint</vt:lpstr>
      <vt:lpstr>Etapas da gestão de riscos: </vt:lpstr>
      <vt:lpstr>O que é a matriz de risco?</vt:lpstr>
      <vt:lpstr>Critérios</vt:lpstr>
      <vt:lpstr>Apresentação do PowerPoint</vt:lpstr>
      <vt:lpstr>Apresentação do PowerPoint</vt:lpstr>
      <vt:lpstr>Apresentação do PowerPoint</vt:lpstr>
      <vt:lpstr>O que é um Gestor de Risco? </vt:lpstr>
      <vt:lpstr>Perfil de um Gestor de Riscos</vt:lpstr>
      <vt:lpstr>Apresentação do PowerPoint</vt:lpstr>
      <vt:lpstr>Tipos De Risco </vt:lpstr>
      <vt:lpstr>Origem do Risco</vt:lpstr>
      <vt:lpstr>Componentes Do Risco  Um risco costuma ter três componentes: um evento, uma consequência e uma causa.</vt:lpstr>
      <vt:lpstr>Exemplo 2</vt:lpstr>
      <vt:lpstr>Exemplo 3 </vt:lpstr>
      <vt:lpstr>Note que a origem do risco pode variar. </vt:lpstr>
      <vt:lpstr>Etapas Fundamentais Para A Gestão De Riscos</vt:lpstr>
      <vt:lpstr>Apresentação do PowerPoint</vt:lpstr>
      <vt:lpstr>Como Mensurar A Incerteza? </vt:lpstr>
      <vt:lpstr>Regulamento Da Gestão De Riscos: A ISO 31000</vt:lpstr>
      <vt:lpstr>Apresentação do PowerPoint</vt:lpstr>
      <vt:lpstr>Entre as orientações para lidar com o risco, segundo a ISO 31000, estão:</vt:lpstr>
      <vt:lpstr>Gestão De Operações</vt:lpstr>
      <vt:lpstr>Apresentação do PowerPoint</vt:lpstr>
      <vt:lpstr>Gestão De Pessoas </vt:lpstr>
      <vt:lpstr>Habilidades Gerenciais </vt:lpstr>
      <vt:lpstr>Algumas habilidades</vt:lpstr>
      <vt:lpstr>Apresentação do PowerPoint</vt:lpstr>
      <vt:lpstr>Ética Empresarial </vt:lpstr>
      <vt:lpstr>Mas qual a relação disso com a gestão de risco? </vt:lpstr>
      <vt:lpstr>Apresentação do PowerPoint</vt:lpstr>
      <vt:lpstr>A Importância Do Papel Do Gestor De Riscos Dentro Da Empresa </vt:lpstr>
      <vt:lpstr>Como Ter Uma Boa Formação Para Gestor De Riscos?</vt:lpstr>
      <vt:lpstr>Apresentação do PowerPoint</vt:lpstr>
      <vt:lpstr>Conclusão 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riscos</dc:title>
  <dc:creator>Clenio Emidio</dc:creator>
  <cp:lastModifiedBy>Clenio Emidio Fonseca</cp:lastModifiedBy>
  <cp:revision>18</cp:revision>
  <dcterms:created xsi:type="dcterms:W3CDTF">2023-10-16T22:51:57Z</dcterms:created>
  <dcterms:modified xsi:type="dcterms:W3CDTF">2024-09-05T19:16:04Z</dcterms:modified>
</cp:coreProperties>
</file>